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2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A758-2832-41C1-B307-3D1840269A7D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8EF2-3C81-4F58-87D5-E7335CFA9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2C9F-BEC9-4BAE-8528-AC4ED580FE13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B2E3F-8A55-4F86-80AF-A05E1D5B6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FD99F-75FA-4BE1-ACA3-254923870A6C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E66F-79AE-44EF-A6A4-473F1865A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6F0C9-86E8-4231-A178-25562425AEF1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DD57-2607-4984-84CC-530082CC6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5539-59E3-4CC8-A68F-5F62BC79D8FE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4B95B-04F6-4C16-8D11-5B81F577D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50FA-758A-490F-BDA2-D3F8A742C84A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E3B7-3BB4-4178-B8E2-CBBAD2CA7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A6672-C47E-4368-85F1-871839F11776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C58A-0EF2-45D6-AB98-64326881F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5427-8954-4E43-AF21-7C17150EDAD7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3910-0737-4C5D-96BC-F463CED4B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FB7E-3632-4043-A65A-7D4D9EE01831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334B8-B036-44D7-AD4D-8A934BBB2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713F-C7C4-45F3-B48F-E58D0C65DDB9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A3B8-598E-4AEE-82F7-FD7DAE9C3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968BF-46A6-4DD9-B6B7-64D79BA06AC8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598B8-7497-4E32-B596-57F129FA3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9F2FA5-28F9-4E2A-BC69-1DE8BF9C20F9}" type="datetimeFigureOut">
              <a:rPr lang="ru-RU"/>
              <a:pPr>
                <a:defRPr/>
              </a:pPr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D6F909-FB07-4052-961B-A90E89164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57224" y="1124744"/>
            <a:ext cx="7772400" cy="5018901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Урок  математики  во  2  классе</a:t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ДОУ</a:t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Семенистая Елена Викторовна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4348" y="3214686"/>
            <a:ext cx="7715304" cy="2857520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Тема: Решение 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задач</a:t>
            </a:r>
          </a:p>
          <a:p>
            <a:pPr algn="l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cs typeface="Andalus" pitchFamily="18" charset="-78"/>
              </a:rPr>
              <a:t>  </a:t>
            </a:r>
          </a:p>
          <a:p>
            <a:pPr algn="l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cs typeface="Andalus" pitchFamily="18" charset="-78"/>
              </a:rPr>
              <a:t> 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cs typeface="Andalus" pitchFamily="18" charset="-78"/>
              </a:rPr>
              <a:t>и Недельская Виктория                          Владимировна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5190" y="4643446"/>
            <a:ext cx="2139059" cy="157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4941" y="5000636"/>
            <a:ext cx="2139059" cy="157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3000" y="1357313"/>
            <a:ext cx="7070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«День прошел впустую,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если ты не узнал ничего нового» 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2928938"/>
            <a:ext cx="4460875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63" y="428625"/>
            <a:ext cx="466883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Считай по цепочке:</a:t>
            </a:r>
          </a:p>
        </p:txBody>
      </p:sp>
      <p:sp>
        <p:nvSpPr>
          <p:cNvPr id="4" name="Овал 3"/>
          <p:cNvSpPr/>
          <p:nvPr/>
        </p:nvSpPr>
        <p:spPr>
          <a:xfrm>
            <a:off x="642938" y="1785938"/>
            <a:ext cx="928687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17</a:t>
            </a:r>
            <a:r>
              <a:rPr lang="ru-RU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Овал 5"/>
          <p:cNvSpPr/>
          <p:nvPr/>
        </p:nvSpPr>
        <p:spPr>
          <a:xfrm>
            <a:off x="827088" y="3286125"/>
            <a:ext cx="958850" cy="571500"/>
          </a:xfrm>
          <a:prstGeom prst="ellipse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19</a:t>
            </a:r>
          </a:p>
        </p:txBody>
      </p:sp>
      <p:sp>
        <p:nvSpPr>
          <p:cNvPr id="7" name="Овал 6"/>
          <p:cNvSpPr/>
          <p:nvPr/>
        </p:nvSpPr>
        <p:spPr>
          <a:xfrm>
            <a:off x="2571750" y="3429000"/>
            <a:ext cx="857250" cy="571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8" name="Овал 7"/>
          <p:cNvSpPr/>
          <p:nvPr/>
        </p:nvSpPr>
        <p:spPr>
          <a:xfrm>
            <a:off x="4071938" y="1714500"/>
            <a:ext cx="928687" cy="642938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45</a:t>
            </a:r>
          </a:p>
        </p:txBody>
      </p:sp>
      <p:sp>
        <p:nvSpPr>
          <p:cNvPr id="9" name="Овал 8"/>
          <p:cNvSpPr/>
          <p:nvPr/>
        </p:nvSpPr>
        <p:spPr>
          <a:xfrm>
            <a:off x="4286250" y="3857625"/>
            <a:ext cx="857250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6143625" y="3429000"/>
            <a:ext cx="928688" cy="6429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65</a:t>
            </a:r>
          </a:p>
        </p:txBody>
      </p:sp>
      <p:sp>
        <p:nvSpPr>
          <p:cNvPr id="11" name="Овал 10"/>
          <p:cNvSpPr/>
          <p:nvPr/>
        </p:nvSpPr>
        <p:spPr>
          <a:xfrm>
            <a:off x="8001000" y="2286000"/>
            <a:ext cx="928688" cy="7143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75</a:t>
            </a:r>
          </a:p>
        </p:txBody>
      </p:sp>
      <p:sp>
        <p:nvSpPr>
          <p:cNvPr id="12" name="Овал 11"/>
          <p:cNvSpPr/>
          <p:nvPr/>
        </p:nvSpPr>
        <p:spPr>
          <a:xfrm>
            <a:off x="7000875" y="5072063"/>
            <a:ext cx="857250" cy="71437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prstClr val="black"/>
                </a:solidFill>
              </a:rPr>
              <a:t>35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785813" y="2786063"/>
            <a:ext cx="928687" cy="71437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6"/>
            <a:endCxn id="7" idx="2"/>
          </p:cNvCxnSpPr>
          <p:nvPr/>
        </p:nvCxnSpPr>
        <p:spPr>
          <a:xfrm>
            <a:off x="1785938" y="3571875"/>
            <a:ext cx="785812" cy="142875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4"/>
            <a:endCxn id="9" idx="1"/>
          </p:cNvCxnSpPr>
          <p:nvPr/>
        </p:nvCxnSpPr>
        <p:spPr>
          <a:xfrm rot="5400000">
            <a:off x="3682206" y="3086895"/>
            <a:ext cx="1584325" cy="125412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6"/>
          </p:cNvCxnSpPr>
          <p:nvPr/>
        </p:nvCxnSpPr>
        <p:spPr>
          <a:xfrm flipV="1">
            <a:off x="5143500" y="3929063"/>
            <a:ext cx="1071563" cy="214312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2" idx="1"/>
          </p:cNvCxnSpPr>
          <p:nvPr/>
        </p:nvCxnSpPr>
        <p:spPr>
          <a:xfrm rot="16200000" flipH="1">
            <a:off x="6368257" y="4418806"/>
            <a:ext cx="1104900" cy="411163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7"/>
            <a:endCxn id="11" idx="4"/>
          </p:cNvCxnSpPr>
          <p:nvPr/>
        </p:nvCxnSpPr>
        <p:spPr>
          <a:xfrm rot="5400000" flipH="1" flipV="1">
            <a:off x="7011194" y="3721894"/>
            <a:ext cx="2176463" cy="733425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6"/>
            <a:endCxn id="8" idx="3"/>
          </p:cNvCxnSpPr>
          <p:nvPr/>
        </p:nvCxnSpPr>
        <p:spPr>
          <a:xfrm flipV="1">
            <a:off x="3429000" y="2263775"/>
            <a:ext cx="779463" cy="1450975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TextBox 31"/>
          <p:cNvSpPr txBox="1">
            <a:spLocks noChangeArrowheads="1"/>
          </p:cNvSpPr>
          <p:nvPr/>
        </p:nvSpPr>
        <p:spPr bwMode="auto">
          <a:xfrm>
            <a:off x="1428750" y="2214563"/>
            <a:ext cx="62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+ 2</a:t>
            </a:r>
          </a:p>
        </p:txBody>
      </p:sp>
      <p:sp>
        <p:nvSpPr>
          <p:cNvPr id="4115" name="TextBox 33"/>
          <p:cNvSpPr txBox="1">
            <a:spLocks noChangeArrowheads="1"/>
          </p:cNvSpPr>
          <p:nvPr/>
        </p:nvSpPr>
        <p:spPr bwMode="auto">
          <a:xfrm>
            <a:off x="1928813" y="3071813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- 9</a:t>
            </a:r>
          </a:p>
        </p:txBody>
      </p:sp>
      <p:sp>
        <p:nvSpPr>
          <p:cNvPr id="4116" name="TextBox 34"/>
          <p:cNvSpPr txBox="1">
            <a:spLocks noChangeArrowheads="1"/>
          </p:cNvSpPr>
          <p:nvPr/>
        </p:nvSpPr>
        <p:spPr bwMode="auto">
          <a:xfrm>
            <a:off x="3000375" y="2584450"/>
            <a:ext cx="811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+ 35</a:t>
            </a:r>
          </a:p>
        </p:txBody>
      </p:sp>
      <p:sp>
        <p:nvSpPr>
          <p:cNvPr id="4117" name="TextBox 35"/>
          <p:cNvSpPr txBox="1">
            <a:spLocks noChangeArrowheads="1"/>
          </p:cNvSpPr>
          <p:nvPr/>
        </p:nvSpPr>
        <p:spPr bwMode="auto">
          <a:xfrm>
            <a:off x="4500563" y="2857500"/>
            <a:ext cx="804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- 40</a:t>
            </a:r>
          </a:p>
        </p:txBody>
      </p:sp>
      <p:sp>
        <p:nvSpPr>
          <p:cNvPr id="4118" name="TextBox 36"/>
          <p:cNvSpPr txBox="1">
            <a:spLocks noChangeArrowheads="1"/>
          </p:cNvSpPr>
          <p:nvPr/>
        </p:nvSpPr>
        <p:spPr bwMode="auto">
          <a:xfrm>
            <a:off x="5072063" y="350043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+ 60</a:t>
            </a:r>
          </a:p>
        </p:txBody>
      </p:sp>
      <p:sp>
        <p:nvSpPr>
          <p:cNvPr id="4119" name="TextBox 37"/>
          <p:cNvSpPr txBox="1">
            <a:spLocks noChangeArrowheads="1"/>
          </p:cNvSpPr>
          <p:nvPr/>
        </p:nvSpPr>
        <p:spPr bwMode="auto">
          <a:xfrm>
            <a:off x="6858000" y="4214813"/>
            <a:ext cx="742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- 30</a:t>
            </a:r>
          </a:p>
        </p:txBody>
      </p:sp>
      <p:sp>
        <p:nvSpPr>
          <p:cNvPr id="4120" name="TextBox 38"/>
          <p:cNvSpPr txBox="1">
            <a:spLocks noChangeArrowheads="1"/>
          </p:cNvSpPr>
          <p:nvPr/>
        </p:nvSpPr>
        <p:spPr bwMode="auto">
          <a:xfrm>
            <a:off x="8143875" y="3929063"/>
            <a:ext cx="895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+ 40</a:t>
            </a:r>
          </a:p>
        </p:txBody>
      </p:sp>
      <p:pic>
        <p:nvPicPr>
          <p:cNvPr id="4121" name="Picture 140" descr="слон, анимаш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4143375"/>
            <a:ext cx="16430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468313" y="2060575"/>
            <a:ext cx="1800225" cy="15843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23</a:t>
            </a:r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>
            <a:off x="1285875" y="4429125"/>
            <a:ext cx="1800225" cy="15843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40</a:t>
            </a: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6516688" y="4437063"/>
            <a:ext cx="1800225" cy="15843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30</a:t>
            </a:r>
            <a:endParaRPr lang="ru-RU" sz="4400" b="1">
              <a:solidFill>
                <a:srgbClr val="6600FF"/>
              </a:solidFill>
              <a:cs typeface="Arial" charset="0"/>
            </a:endParaRPr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>
            <a:off x="7092950" y="2565400"/>
            <a:ext cx="1800225" cy="15843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82</a:t>
            </a:r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4067175" y="4797425"/>
            <a:ext cx="1800225" cy="15843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51</a:t>
            </a:r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>
            <a:off x="5003800" y="1916113"/>
            <a:ext cx="1800225" cy="15843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14</a:t>
            </a:r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>
            <a:off x="2857500" y="2500313"/>
            <a:ext cx="1800225" cy="158432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35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611188" y="188913"/>
            <a:ext cx="7993062" cy="1512887"/>
          </a:xfrm>
          <a:prstGeom prst="horizontalScroll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Увеличить каждое число на 5</a:t>
            </a: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500063" y="2071688"/>
            <a:ext cx="1800225" cy="1584325"/>
          </a:xfrm>
          <a:prstGeom prst="irregularSeal1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6600FF"/>
                </a:solidFill>
                <a:latin typeface="Engravers MT" pitchFamily="18" charset="0"/>
                <a:cs typeface="Arial" charset="0"/>
              </a:rPr>
              <a:t>28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072063" y="1928813"/>
            <a:ext cx="1800225" cy="1584325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ngravers MT" pitchFamily="18" charset="0"/>
                <a:cs typeface="Arial" charset="0"/>
              </a:rPr>
              <a:t>19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071938" y="4857750"/>
            <a:ext cx="1800225" cy="1584325"/>
          </a:xfrm>
          <a:prstGeom prst="irregularSeal1">
            <a:avLst/>
          </a:prstGeom>
          <a:gradFill rotWithShape="1">
            <a:gsLst>
              <a:gs pos="0">
                <a:srgbClr val="FF00FF"/>
              </a:gs>
              <a:gs pos="100000">
                <a:srgbClr val="99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ngravers MT" pitchFamily="18" charset="0"/>
                <a:cs typeface="Arial" charset="0"/>
              </a:rPr>
              <a:t>56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7143750" y="2571750"/>
            <a:ext cx="1800225" cy="1584325"/>
          </a:xfrm>
          <a:prstGeom prst="irregularSeal1">
            <a:avLst/>
          </a:prstGeom>
          <a:gradFill rotWithShape="1">
            <a:gsLst>
              <a:gs pos="0">
                <a:srgbClr val="66FF66"/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ngravers MT" pitchFamily="18" charset="0"/>
                <a:cs typeface="Arial" charset="0"/>
              </a:rPr>
              <a:t>87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6572250" y="4429125"/>
            <a:ext cx="1800225" cy="1584325"/>
          </a:xfrm>
          <a:prstGeom prst="irregularSeal1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ngravers MT" pitchFamily="18" charset="0"/>
                <a:cs typeface="Arial" charset="0"/>
              </a:rPr>
              <a:t>35</a:t>
            </a: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1214438" y="4357688"/>
            <a:ext cx="1800225" cy="1584325"/>
          </a:xfrm>
          <a:prstGeom prst="irregularSeal1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ngravers MT" pitchFamily="18" charset="0"/>
                <a:cs typeface="Arial" charset="0"/>
              </a:rPr>
              <a:t>45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2928938" y="2500313"/>
            <a:ext cx="1800225" cy="1584325"/>
          </a:xfrm>
          <a:prstGeom prst="irregularSeal1">
            <a:avLst/>
          </a:prstGeom>
          <a:gradFill rotWithShape="1">
            <a:gsLst>
              <a:gs pos="0">
                <a:srgbClr val="009900">
                  <a:alpha val="96001"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ngravers MT" pitchFamily="18" charset="0"/>
                <a:cs typeface="Arial" charset="0"/>
              </a:rPr>
              <a:t>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animClr clrSpc="rgb" dir="cw">
                                      <p:cBhvr>
                                        <p:cTn id="145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46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65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 animBg="1"/>
      <p:bldP spid="44043" grpId="1" animBg="1"/>
      <p:bldP spid="44043" grpId="2" animBg="1"/>
      <p:bldP spid="44047" grpId="0" animBg="1"/>
      <p:bldP spid="44047" grpId="1" animBg="1"/>
      <p:bldP spid="44047" grpId="2" animBg="1"/>
      <p:bldP spid="44045" grpId="0" animBg="1"/>
      <p:bldP spid="44045" grpId="1" animBg="1"/>
      <p:bldP spid="44045" grpId="2" animBg="1"/>
      <p:bldP spid="44048" grpId="0" animBg="1"/>
      <p:bldP spid="44048" grpId="1" animBg="1"/>
      <p:bldP spid="44048" grpId="2" animBg="1"/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44035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428625"/>
            <a:ext cx="8643937" cy="928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Найди решение задачи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1357313"/>
            <a:ext cx="85725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 вазе  лежит  4 яблока  и  3  мандарина,  а  слив  столько,  сколько  яблок  и  мандарин  вместе. Сколько слив было в  вазе?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000250" y="3143250"/>
            <a:ext cx="5472113" cy="30003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А)    4 + 3 = 7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Б)    4 + 3 = 7 (яблок)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В)    4 + 3 = 7 (мандарин)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Г)     4 – 3 = 1 (слива)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Д)    4 + 3 = 7 (слив)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428625"/>
            <a:ext cx="8001000" cy="928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ешение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задач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88" y="1285875"/>
            <a:ext cx="8786812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доме было 80 квартир. Из них 30 однокомнатных квартир, а остальные – двухкомнатные. Сколько двухкомнатных квартир в доме?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214438" y="3429000"/>
            <a:ext cx="7429500" cy="30003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u="sng" dirty="0">
                <a:solidFill>
                  <a:srgbClr val="FF0000"/>
                </a:solidFill>
                <a:latin typeface="+mn-lt"/>
              </a:rPr>
              <a:t>Проверка: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u="sng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80 – 30 = 50 (кв.)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Ответ: в доме 50 двухкомнатных квартир.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428625"/>
            <a:ext cx="8286750" cy="928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ешение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задач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357313"/>
            <a:ext cx="814387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Когда Игорь решил 12 примеров, ему осталось решить еще 10 примеров. Сколько примеров нужно решить Игорю?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3000" y="3214688"/>
            <a:ext cx="7429500" cy="30003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u="sng" dirty="0">
                <a:solidFill>
                  <a:srgbClr val="FF0000"/>
                </a:solidFill>
                <a:latin typeface="+mn-lt"/>
              </a:rPr>
              <a:t>Проверка: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u="sng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12 + 10 = 22(п.)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Ответ: Игорю нужно решить 22 примера.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428625"/>
            <a:ext cx="8286750" cy="928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ешение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задач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357313"/>
            <a:ext cx="814387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Холмогорский  гусь  весит  9  кг,  а  тульский – на  2 кг  меньше.  Сколько  вместе  весят  холмогорский  и  тульский  гуси?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3000" y="3286125"/>
            <a:ext cx="7715250" cy="30003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u="sng" dirty="0">
                <a:solidFill>
                  <a:srgbClr val="FF0000"/>
                </a:solidFill>
                <a:latin typeface="+mn-lt"/>
              </a:rPr>
              <a:t>Проверка:</a:t>
            </a:r>
          </a:p>
          <a:p>
            <a:pPr marL="742950" indent="-742950">
              <a:spcBef>
                <a:spcPct val="20000"/>
              </a:spcBef>
              <a:buFontTx/>
              <a:buAutoNum type="arabicParenR"/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9 – 2 = 7 (кг) – весит тульский гусь.</a:t>
            </a:r>
          </a:p>
          <a:p>
            <a:pPr marL="742950" indent="-742950">
              <a:spcBef>
                <a:spcPct val="20000"/>
              </a:spcBef>
              <a:buFontTx/>
              <a:buAutoNum type="arabicParenR"/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9 + 7 = 16 (кг) – весят гуси.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Ответ: гуси весят 16 кг.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Виктория\Desktop\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285860"/>
            <a:ext cx="4754578" cy="4189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8992" y="578645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ОТЛИЧНО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286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 математики  во  2  классе ДОУ  Семенистая Елена Викторовна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34</cp:revision>
  <dcterms:created xsi:type="dcterms:W3CDTF">2010-07-31T11:37:01Z</dcterms:created>
  <dcterms:modified xsi:type="dcterms:W3CDTF">2019-09-06T11:06:56Z</dcterms:modified>
</cp:coreProperties>
</file>