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0" r:id="rId6"/>
    <p:sldId id="271" r:id="rId7"/>
    <p:sldId id="264" r:id="rId8"/>
    <p:sldId id="267" r:id="rId9"/>
    <p:sldId id="268" r:id="rId10"/>
    <p:sldId id="270" r:id="rId11"/>
    <p:sldId id="269" r:id="rId12"/>
    <p:sldId id="266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82B4C-0DF3-4A8F-A109-81537B36C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DB75-F747-40CD-A3D1-99EAEC107807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6EA0-04DB-4FFF-92C6-8212B1C65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img-fotki.yandex.ru/get/5503/mimiserada.30/0_64738_36581463_X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../../Local%20Settings/Temp/Rar$EX01.578/551067/indikat_port/IMAGE3/pen2.jp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3244334"/>
            <a:ext cx="7447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(греч.) – чешуйчатый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листоватых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лишайников слоевище плоское, как пластинка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Лобария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Коллема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File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86182" y="1142984"/>
            <a:ext cx="4714908" cy="4786346"/>
          </a:xfrm>
          <a:noFill/>
        </p:spPr>
      </p:pic>
      <p:pic>
        <p:nvPicPr>
          <p:cNvPr id="6" name="Picture 9" descr="Collema_polycarp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2143116"/>
            <a:ext cx="3143272" cy="3643338"/>
          </a:xfrm>
          <a:noFill/>
        </p:spPr>
      </p:pic>
      <p:pic>
        <p:nvPicPr>
          <p:cNvPr id="7" name="Picture 6" descr="File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6182" y="1000108"/>
            <a:ext cx="457203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Кустистые лишайники имеют вид кустика, прямостоячего или висячего.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Уснея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Картинка 5 из 238"/>
          <p:cNvPicPr>
            <a:picLocks noChangeAspect="1" noChangeArrowheads="1"/>
          </p:cNvPicPr>
          <p:nvPr/>
        </p:nvPicPr>
        <p:blipFill>
          <a:blip r:embed="rId2" r:link="rId3"/>
          <a:srcRect t="3778" r="3218" b="13055"/>
          <a:stretch>
            <a:fillRect/>
          </a:stretch>
        </p:blipFill>
        <p:spPr bwMode="auto">
          <a:xfrm>
            <a:off x="4143372" y="571480"/>
            <a:ext cx="3143272" cy="23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Картинка 138 из 2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292895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Cladonia botry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143372" y="3429000"/>
            <a:ext cx="4429156" cy="297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Жизнедеятельность лишайников</a:t>
            </a:r>
            <a:r>
              <a:rPr lang="ru-RU" dirty="0"/>
              <a:t>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40188" cy="491174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sz="3200" dirty="0">
                <a:solidFill>
                  <a:srgbClr val="00B050"/>
                </a:solidFill>
              </a:rPr>
              <a:t>    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лишайников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нити гриба поглощают воду и растворенные в ней минеральные вещества. Зеленые клетки водорослей на свету в процессе фотосинтеза образуют органические вещества.</a:t>
            </a:r>
          </a:p>
          <a:p>
            <a:pPr>
              <a:spcBef>
                <a:spcPct val="50000"/>
              </a:spcBef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Лишайники впитывают влагу  дождей и туманов всей поверхность тела. В жаркие дни они настолько высыхают, что кажутся совершенно безжизненными, но стоит пройти дождю, и они снова оживают.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Размножаются лишайники, спорами или отделившимися кусочками слоевища.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786314" y="2500306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Лишайники – это симбиотические организмы.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состоят из гриба и водоросли.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Водоросль образует органические вещества, используемые грибом.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 снабжает водоросль водой и растворёнными в ней минеральными солями.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лишайников.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природе: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Участвуют в почвообразовании;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Служат кормом для животных;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 местом  обитания </a:t>
            </a:r>
          </a:p>
          <a:p>
            <a:pPr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некоторых животных. </a:t>
            </a:r>
          </a:p>
          <a:p>
            <a:pPr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жизни человека: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виды лишайников человек использует в пищу;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медицине; 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Лишайники – индикаторы чистоты  воздуха;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Отдельные виды используют в качестве красителей и в парфюмерной промышленности.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ladonia coccifera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3143249"/>
            <a:ext cx="3500462" cy="2357454"/>
          </a:xfrm>
          <a:prstGeom prst="rect">
            <a:avLst/>
          </a:prstGeom>
          <a:noFill/>
        </p:spPr>
      </p:pic>
      <p:pic>
        <p:nvPicPr>
          <p:cNvPr id="7" name="Picture 12" descr="s320x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714884"/>
            <a:ext cx="23209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71736" y="1600200"/>
            <a:ext cx="61150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§15, подготовить сообщения по теме. 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 descr="img_151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00438"/>
            <a:ext cx="250033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Изучить систематическое положение,          особенности строения, питания, размножения, значение и экологию лишайников.    </a:t>
            </a:r>
          </a:p>
          <a:p>
            <a:pPr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360363" indent="-360363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 Основные понятия:</a:t>
            </a:r>
          </a:p>
          <a:p>
            <a:pPr marL="360363" indent="-360363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симбиоз, слоевище(таллом), кустистые,       листовые, накипные.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14480" y="357166"/>
            <a:ext cx="6972320" cy="6072230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Лишайники – своеобразная группа живых организмов, обитающих на всех континентах, включая Антарктиду.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Эти организмы не боятся ничего, кроме загрязнения воздуха. Они гибнут при высоком содержании грязных примесей в атмосфере.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1913"/>
            <a:ext cx="8229600" cy="774700"/>
          </a:xfrm>
          <a:noFill/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Среда обитания лишайников</a:t>
            </a:r>
          </a:p>
        </p:txBody>
      </p:sp>
      <p:pic>
        <p:nvPicPr>
          <p:cNvPr id="10243" name="Picture 7" descr="54f00b73ed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628775"/>
            <a:ext cx="1871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Картинка 17 из 104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1871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P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627188"/>
            <a:ext cx="18557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Картинка 2 из 10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6963" y="3573463"/>
            <a:ext cx="1871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5" descr="01%5B1%5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3573463"/>
            <a:ext cx="1871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7" descr="Картинка 52 из 1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628775"/>
            <a:ext cx="1873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Line 30"/>
          <p:cNvSpPr>
            <a:spLocks noChangeShapeType="1"/>
          </p:cNvSpPr>
          <p:nvPr/>
        </p:nvSpPr>
        <p:spPr bwMode="auto">
          <a:xfrm>
            <a:off x="1285852" y="857232"/>
            <a:ext cx="68421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50" name="Rectangle 31"/>
          <p:cNvSpPr>
            <a:spLocks noChangeArrowheads="1"/>
          </p:cNvSpPr>
          <p:nvPr/>
        </p:nvSpPr>
        <p:spPr bwMode="auto">
          <a:xfrm>
            <a:off x="539750" y="1341438"/>
            <a:ext cx="1368425" cy="287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Арктика</a:t>
            </a:r>
          </a:p>
        </p:txBody>
      </p:sp>
      <p:sp>
        <p:nvSpPr>
          <p:cNvPr id="10251" name="Rectangle 32"/>
          <p:cNvSpPr>
            <a:spLocks noChangeArrowheads="1"/>
          </p:cNvSpPr>
          <p:nvPr/>
        </p:nvSpPr>
        <p:spPr bwMode="auto">
          <a:xfrm>
            <a:off x="2843213" y="1341438"/>
            <a:ext cx="1079500" cy="287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Тундра</a:t>
            </a:r>
          </a:p>
        </p:txBody>
      </p:sp>
      <p:sp>
        <p:nvSpPr>
          <p:cNvPr id="10252" name="Rectangle 33"/>
          <p:cNvSpPr>
            <a:spLocks noChangeArrowheads="1"/>
          </p:cNvSpPr>
          <p:nvPr/>
        </p:nvSpPr>
        <p:spPr bwMode="auto">
          <a:xfrm>
            <a:off x="5292725" y="1341438"/>
            <a:ext cx="1008063" cy="287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Тайга</a:t>
            </a:r>
          </a:p>
        </p:txBody>
      </p:sp>
      <p:sp>
        <p:nvSpPr>
          <p:cNvPr id="10253" name="Rectangle 35"/>
          <p:cNvSpPr>
            <a:spLocks noChangeArrowheads="1"/>
          </p:cNvSpPr>
          <p:nvPr/>
        </p:nvSpPr>
        <p:spPr bwMode="auto">
          <a:xfrm>
            <a:off x="7451725" y="1341438"/>
            <a:ext cx="1223963" cy="287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Антарктика</a:t>
            </a:r>
          </a:p>
        </p:txBody>
      </p:sp>
      <p:sp>
        <p:nvSpPr>
          <p:cNvPr id="10254" name="Rectangle 36"/>
          <p:cNvSpPr>
            <a:spLocks noChangeArrowheads="1"/>
          </p:cNvSpPr>
          <p:nvPr/>
        </p:nvSpPr>
        <p:spPr bwMode="auto">
          <a:xfrm>
            <a:off x="6300788" y="3284538"/>
            <a:ext cx="1223962" cy="287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Пустыня</a:t>
            </a:r>
          </a:p>
        </p:txBody>
      </p:sp>
      <p:sp>
        <p:nvSpPr>
          <p:cNvPr id="10255" name="Rectangle 37"/>
          <p:cNvSpPr>
            <a:spLocks noChangeArrowheads="1"/>
          </p:cNvSpPr>
          <p:nvPr/>
        </p:nvSpPr>
        <p:spPr bwMode="auto">
          <a:xfrm>
            <a:off x="3924300" y="3284538"/>
            <a:ext cx="1223963" cy="287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</a:p>
        </p:txBody>
      </p:sp>
      <p:pic>
        <p:nvPicPr>
          <p:cNvPr id="10256" name="Picture 39" descr="164e4611fbb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3571875"/>
            <a:ext cx="18716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ectangle 40"/>
          <p:cNvSpPr>
            <a:spLocks noChangeArrowheads="1"/>
          </p:cNvSpPr>
          <p:nvPr/>
        </p:nvSpPr>
        <p:spPr bwMode="auto">
          <a:xfrm>
            <a:off x="1692275" y="3284538"/>
            <a:ext cx="1223963" cy="2873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Тропики</a:t>
            </a:r>
          </a:p>
        </p:txBody>
      </p:sp>
      <p:sp>
        <p:nvSpPr>
          <p:cNvPr id="10258" name="Rectangle 41"/>
          <p:cNvSpPr>
            <a:spLocks noChangeArrowheads="1"/>
          </p:cNvSpPr>
          <p:nvPr/>
        </p:nvSpPr>
        <p:spPr bwMode="auto">
          <a:xfrm>
            <a:off x="323850" y="5661025"/>
            <a:ext cx="8351838" cy="936625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25 тысяч видов лишайников на планете. 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возраст 30-100 лет.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Долгожителю среди лишайников, живущему в Гренландии 4500 лет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59" name="Freeform 43"/>
          <p:cNvSpPr>
            <a:spLocks/>
          </p:cNvSpPr>
          <p:nvPr/>
        </p:nvSpPr>
        <p:spPr bwMode="auto">
          <a:xfrm>
            <a:off x="900113" y="2924175"/>
            <a:ext cx="1871662" cy="2665413"/>
          </a:xfrm>
          <a:custGeom>
            <a:avLst/>
            <a:gdLst>
              <a:gd name="T0" fmla="*/ 0 w 1179"/>
              <a:gd name="T1" fmla="*/ 0 h 1679"/>
              <a:gd name="T2" fmla="*/ 0 w 1179"/>
              <a:gd name="T3" fmla="*/ 2147483647 h 1679"/>
              <a:gd name="T4" fmla="*/ 2147483647 w 1179"/>
              <a:gd name="T5" fmla="*/ 2147483647 h 1679"/>
              <a:gd name="T6" fmla="*/ 0 60000 65536"/>
              <a:gd name="T7" fmla="*/ 0 60000 65536"/>
              <a:gd name="T8" fmla="*/ 0 60000 65536"/>
              <a:gd name="T9" fmla="*/ 0 w 1179"/>
              <a:gd name="T10" fmla="*/ 0 h 1679"/>
              <a:gd name="T11" fmla="*/ 1179 w 1179"/>
              <a:gd name="T12" fmla="*/ 1679 h 1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9" h="1679">
                <a:moveTo>
                  <a:pt x="0" y="0"/>
                </a:moveTo>
                <a:lnTo>
                  <a:pt x="0" y="1271"/>
                </a:lnTo>
                <a:lnTo>
                  <a:pt x="1179" y="1679"/>
                </a:lnTo>
              </a:path>
            </a:pathLst>
          </a:custGeom>
          <a:ln>
            <a:headEnd type="oval" w="sm" len="sm"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0" name="Freeform 44"/>
          <p:cNvSpPr>
            <a:spLocks/>
          </p:cNvSpPr>
          <p:nvPr/>
        </p:nvSpPr>
        <p:spPr bwMode="auto">
          <a:xfrm flipH="1">
            <a:off x="6300788" y="2924175"/>
            <a:ext cx="1871662" cy="2665413"/>
          </a:xfrm>
          <a:custGeom>
            <a:avLst/>
            <a:gdLst>
              <a:gd name="T0" fmla="*/ 0 w 1179"/>
              <a:gd name="T1" fmla="*/ 0 h 1679"/>
              <a:gd name="T2" fmla="*/ 0 w 1179"/>
              <a:gd name="T3" fmla="*/ 2147483647 h 1679"/>
              <a:gd name="T4" fmla="*/ 2147483647 w 1179"/>
              <a:gd name="T5" fmla="*/ 2147483647 h 1679"/>
              <a:gd name="T6" fmla="*/ 0 60000 65536"/>
              <a:gd name="T7" fmla="*/ 0 60000 65536"/>
              <a:gd name="T8" fmla="*/ 0 60000 65536"/>
              <a:gd name="T9" fmla="*/ 0 w 1179"/>
              <a:gd name="T10" fmla="*/ 0 h 1679"/>
              <a:gd name="T11" fmla="*/ 1179 w 1179"/>
              <a:gd name="T12" fmla="*/ 1679 h 1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9" h="1679">
                <a:moveTo>
                  <a:pt x="0" y="0"/>
                </a:moveTo>
                <a:lnTo>
                  <a:pt x="0" y="1271"/>
                </a:lnTo>
                <a:lnTo>
                  <a:pt x="1179" y="1679"/>
                </a:lnTo>
              </a:path>
            </a:pathLst>
          </a:custGeom>
          <a:ln>
            <a:headEnd type="oval" w="sm" len="sm"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1" name="Freeform 45"/>
          <p:cNvSpPr>
            <a:spLocks/>
          </p:cNvSpPr>
          <p:nvPr/>
        </p:nvSpPr>
        <p:spPr bwMode="auto">
          <a:xfrm flipH="1">
            <a:off x="5003800" y="2924175"/>
            <a:ext cx="792163" cy="2665413"/>
          </a:xfrm>
          <a:custGeom>
            <a:avLst/>
            <a:gdLst>
              <a:gd name="T0" fmla="*/ 0 w 1179"/>
              <a:gd name="T1" fmla="*/ 0 h 1679"/>
              <a:gd name="T2" fmla="*/ 0 w 1179"/>
              <a:gd name="T3" fmla="*/ 2147483647 h 1679"/>
              <a:gd name="T4" fmla="*/ 2147483647 w 1179"/>
              <a:gd name="T5" fmla="*/ 2147483647 h 1679"/>
              <a:gd name="T6" fmla="*/ 0 60000 65536"/>
              <a:gd name="T7" fmla="*/ 0 60000 65536"/>
              <a:gd name="T8" fmla="*/ 0 60000 65536"/>
              <a:gd name="T9" fmla="*/ 0 w 1179"/>
              <a:gd name="T10" fmla="*/ 0 h 1679"/>
              <a:gd name="T11" fmla="*/ 1179 w 1179"/>
              <a:gd name="T12" fmla="*/ 1679 h 1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9" h="1679">
                <a:moveTo>
                  <a:pt x="0" y="0"/>
                </a:moveTo>
                <a:lnTo>
                  <a:pt x="0" y="1271"/>
                </a:lnTo>
                <a:lnTo>
                  <a:pt x="1179" y="1679"/>
                </a:lnTo>
              </a:path>
            </a:pathLst>
          </a:custGeom>
          <a:ln>
            <a:headEnd type="oval" w="sm" len="sm"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2" name="Freeform 46"/>
          <p:cNvSpPr>
            <a:spLocks/>
          </p:cNvSpPr>
          <p:nvPr/>
        </p:nvSpPr>
        <p:spPr bwMode="auto">
          <a:xfrm>
            <a:off x="3419475" y="2924175"/>
            <a:ext cx="792163" cy="2665413"/>
          </a:xfrm>
          <a:custGeom>
            <a:avLst/>
            <a:gdLst>
              <a:gd name="T0" fmla="*/ 0 w 1179"/>
              <a:gd name="T1" fmla="*/ 0 h 1679"/>
              <a:gd name="T2" fmla="*/ 0 w 1179"/>
              <a:gd name="T3" fmla="*/ 2147483647 h 1679"/>
              <a:gd name="T4" fmla="*/ 2147483647 w 1179"/>
              <a:gd name="T5" fmla="*/ 2147483647 h 1679"/>
              <a:gd name="T6" fmla="*/ 0 60000 65536"/>
              <a:gd name="T7" fmla="*/ 0 60000 65536"/>
              <a:gd name="T8" fmla="*/ 0 60000 65536"/>
              <a:gd name="T9" fmla="*/ 0 w 1179"/>
              <a:gd name="T10" fmla="*/ 0 h 1679"/>
              <a:gd name="T11" fmla="*/ 1179 w 1179"/>
              <a:gd name="T12" fmla="*/ 1679 h 1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9" h="1679">
                <a:moveTo>
                  <a:pt x="0" y="0"/>
                </a:moveTo>
                <a:lnTo>
                  <a:pt x="0" y="1271"/>
                </a:lnTo>
                <a:lnTo>
                  <a:pt x="1179" y="1679"/>
                </a:lnTo>
              </a:path>
            </a:pathLst>
          </a:custGeom>
          <a:ln>
            <a:headEnd type="oval" w="sm" len="sm"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3" name="Freeform 47"/>
          <p:cNvSpPr>
            <a:spLocks/>
          </p:cNvSpPr>
          <p:nvPr/>
        </p:nvSpPr>
        <p:spPr bwMode="auto">
          <a:xfrm>
            <a:off x="2355850" y="4868863"/>
            <a:ext cx="1096963" cy="709612"/>
          </a:xfrm>
          <a:custGeom>
            <a:avLst/>
            <a:gdLst>
              <a:gd name="T0" fmla="*/ 0 w 691"/>
              <a:gd name="T1" fmla="*/ 0 h 447"/>
              <a:gd name="T2" fmla="*/ 2147483647 w 691"/>
              <a:gd name="T3" fmla="*/ 2147483647 h 447"/>
              <a:gd name="T4" fmla="*/ 0 60000 65536"/>
              <a:gd name="T5" fmla="*/ 0 60000 65536"/>
              <a:gd name="T6" fmla="*/ 0 w 691"/>
              <a:gd name="T7" fmla="*/ 0 h 447"/>
              <a:gd name="T8" fmla="*/ 691 w 691"/>
              <a:gd name="T9" fmla="*/ 447 h 4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1" h="447">
                <a:moveTo>
                  <a:pt x="0" y="0"/>
                </a:moveTo>
                <a:lnTo>
                  <a:pt x="691" y="447"/>
                </a:lnTo>
              </a:path>
            </a:pathLst>
          </a:custGeom>
          <a:ln>
            <a:headEnd type="oval" w="sm" len="sm"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4" name="Freeform 48"/>
          <p:cNvSpPr>
            <a:spLocks/>
          </p:cNvSpPr>
          <p:nvPr/>
        </p:nvSpPr>
        <p:spPr bwMode="auto">
          <a:xfrm flipH="1">
            <a:off x="5724525" y="4868863"/>
            <a:ext cx="1096963" cy="709612"/>
          </a:xfrm>
          <a:custGeom>
            <a:avLst/>
            <a:gdLst>
              <a:gd name="T0" fmla="*/ 0 w 691"/>
              <a:gd name="T1" fmla="*/ 0 h 447"/>
              <a:gd name="T2" fmla="*/ 2147483647 w 691"/>
              <a:gd name="T3" fmla="*/ 2147483647 h 447"/>
              <a:gd name="T4" fmla="*/ 0 60000 65536"/>
              <a:gd name="T5" fmla="*/ 0 60000 65536"/>
              <a:gd name="T6" fmla="*/ 0 w 691"/>
              <a:gd name="T7" fmla="*/ 0 h 447"/>
              <a:gd name="T8" fmla="*/ 691 w 691"/>
              <a:gd name="T9" fmla="*/ 447 h 4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1" h="447">
                <a:moveTo>
                  <a:pt x="0" y="0"/>
                </a:moveTo>
                <a:lnTo>
                  <a:pt x="691" y="447"/>
                </a:lnTo>
              </a:path>
            </a:pathLst>
          </a:custGeom>
          <a:ln>
            <a:headEnd type="oval" w="sm" len="sm"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5" name="Freeform 49"/>
          <p:cNvSpPr>
            <a:spLocks/>
          </p:cNvSpPr>
          <p:nvPr/>
        </p:nvSpPr>
        <p:spPr bwMode="auto">
          <a:xfrm>
            <a:off x="4641850" y="4851400"/>
            <a:ext cx="1588" cy="731838"/>
          </a:xfrm>
          <a:custGeom>
            <a:avLst/>
            <a:gdLst>
              <a:gd name="T0" fmla="*/ 0 w 1"/>
              <a:gd name="T1" fmla="*/ 0 h 461"/>
              <a:gd name="T2" fmla="*/ 0 w 1"/>
              <a:gd name="T3" fmla="*/ 2147483647 h 461"/>
              <a:gd name="T4" fmla="*/ 0 60000 65536"/>
              <a:gd name="T5" fmla="*/ 0 60000 65536"/>
              <a:gd name="T6" fmla="*/ 0 w 1"/>
              <a:gd name="T7" fmla="*/ 0 h 461"/>
              <a:gd name="T8" fmla="*/ 1 w 1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1">
                <a:moveTo>
                  <a:pt x="0" y="0"/>
                </a:moveTo>
                <a:lnTo>
                  <a:pt x="0" y="461"/>
                </a:lnTo>
              </a:path>
            </a:pathLst>
          </a:custGeom>
          <a:ln>
            <a:headEnd type="oval" w="sm" len="sm"/>
            <a:tailEnd type="triangle" w="med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6" name="Freeform 53"/>
          <p:cNvSpPr>
            <a:spLocks/>
          </p:cNvSpPr>
          <p:nvPr/>
        </p:nvSpPr>
        <p:spPr bwMode="auto">
          <a:xfrm>
            <a:off x="1258888" y="836613"/>
            <a:ext cx="73025" cy="576262"/>
          </a:xfrm>
          <a:custGeom>
            <a:avLst/>
            <a:gdLst>
              <a:gd name="T0" fmla="*/ 0 w 1"/>
              <a:gd name="T1" fmla="*/ 0 h 461"/>
              <a:gd name="T2" fmla="*/ 0 w 1"/>
              <a:gd name="T3" fmla="*/ 2147483647 h 461"/>
              <a:gd name="T4" fmla="*/ 0 60000 65536"/>
              <a:gd name="T5" fmla="*/ 0 60000 65536"/>
              <a:gd name="T6" fmla="*/ 0 w 1"/>
              <a:gd name="T7" fmla="*/ 0 h 461"/>
              <a:gd name="T8" fmla="*/ 1 w 1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1">
                <a:moveTo>
                  <a:pt x="0" y="0"/>
                </a:moveTo>
                <a:lnTo>
                  <a:pt x="0" y="461"/>
                </a:lnTo>
              </a:path>
            </a:pathLst>
          </a:custGeom>
          <a:ln>
            <a:headEnd type="oval" w="sm" len="sm"/>
            <a:tailEnd type="triangle" w="sm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7" name="Freeform 54"/>
          <p:cNvSpPr>
            <a:spLocks/>
          </p:cNvSpPr>
          <p:nvPr/>
        </p:nvSpPr>
        <p:spPr bwMode="auto">
          <a:xfrm>
            <a:off x="8101013" y="836613"/>
            <a:ext cx="73025" cy="576262"/>
          </a:xfrm>
          <a:custGeom>
            <a:avLst/>
            <a:gdLst>
              <a:gd name="T0" fmla="*/ 0 w 1"/>
              <a:gd name="T1" fmla="*/ 0 h 461"/>
              <a:gd name="T2" fmla="*/ 0 w 1"/>
              <a:gd name="T3" fmla="*/ 2147483647 h 461"/>
              <a:gd name="T4" fmla="*/ 0 60000 65536"/>
              <a:gd name="T5" fmla="*/ 0 60000 65536"/>
              <a:gd name="T6" fmla="*/ 0 w 1"/>
              <a:gd name="T7" fmla="*/ 0 h 461"/>
              <a:gd name="T8" fmla="*/ 1 w 1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1">
                <a:moveTo>
                  <a:pt x="0" y="0"/>
                </a:moveTo>
                <a:lnTo>
                  <a:pt x="0" y="461"/>
                </a:lnTo>
              </a:path>
            </a:pathLst>
          </a:custGeom>
          <a:ln>
            <a:headEnd type="oval" w="sm" len="sm"/>
            <a:tailEnd type="triangle" w="sm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8" name="Freeform 55"/>
          <p:cNvSpPr>
            <a:spLocks/>
          </p:cNvSpPr>
          <p:nvPr/>
        </p:nvSpPr>
        <p:spPr bwMode="auto">
          <a:xfrm>
            <a:off x="5795963" y="836613"/>
            <a:ext cx="73025" cy="576262"/>
          </a:xfrm>
          <a:custGeom>
            <a:avLst/>
            <a:gdLst>
              <a:gd name="T0" fmla="*/ 0 w 1"/>
              <a:gd name="T1" fmla="*/ 0 h 461"/>
              <a:gd name="T2" fmla="*/ 0 w 1"/>
              <a:gd name="T3" fmla="*/ 2147483647 h 461"/>
              <a:gd name="T4" fmla="*/ 0 60000 65536"/>
              <a:gd name="T5" fmla="*/ 0 60000 65536"/>
              <a:gd name="T6" fmla="*/ 0 w 1"/>
              <a:gd name="T7" fmla="*/ 0 h 461"/>
              <a:gd name="T8" fmla="*/ 1 w 1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1">
                <a:moveTo>
                  <a:pt x="0" y="0"/>
                </a:moveTo>
                <a:lnTo>
                  <a:pt x="0" y="461"/>
                </a:lnTo>
              </a:path>
            </a:pathLst>
          </a:custGeom>
          <a:ln>
            <a:headEnd type="oval" w="sm" len="sm"/>
            <a:tailEnd type="triangle" w="sm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69" name="Freeform 56"/>
          <p:cNvSpPr>
            <a:spLocks/>
          </p:cNvSpPr>
          <p:nvPr/>
        </p:nvSpPr>
        <p:spPr bwMode="auto">
          <a:xfrm>
            <a:off x="3419475" y="836613"/>
            <a:ext cx="73025" cy="576262"/>
          </a:xfrm>
          <a:custGeom>
            <a:avLst/>
            <a:gdLst>
              <a:gd name="T0" fmla="*/ 0 w 1"/>
              <a:gd name="T1" fmla="*/ 0 h 461"/>
              <a:gd name="T2" fmla="*/ 0 w 1"/>
              <a:gd name="T3" fmla="*/ 2147483647 h 461"/>
              <a:gd name="T4" fmla="*/ 0 60000 65536"/>
              <a:gd name="T5" fmla="*/ 0 60000 65536"/>
              <a:gd name="T6" fmla="*/ 0 w 1"/>
              <a:gd name="T7" fmla="*/ 0 h 461"/>
              <a:gd name="T8" fmla="*/ 1 w 1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1">
                <a:moveTo>
                  <a:pt x="0" y="0"/>
                </a:moveTo>
                <a:lnTo>
                  <a:pt x="0" y="461"/>
                </a:lnTo>
              </a:path>
            </a:pathLst>
          </a:custGeom>
          <a:ln>
            <a:headEnd type="oval" w="sm" len="sm"/>
            <a:tailEnd type="triangle" w="sm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70" name="Freeform 57"/>
          <p:cNvSpPr>
            <a:spLocks/>
          </p:cNvSpPr>
          <p:nvPr/>
        </p:nvSpPr>
        <p:spPr bwMode="auto">
          <a:xfrm>
            <a:off x="2268538" y="836613"/>
            <a:ext cx="73025" cy="2520950"/>
          </a:xfrm>
          <a:custGeom>
            <a:avLst/>
            <a:gdLst>
              <a:gd name="T0" fmla="*/ 0 w 1"/>
              <a:gd name="T1" fmla="*/ 0 h 461"/>
              <a:gd name="T2" fmla="*/ 0 w 1"/>
              <a:gd name="T3" fmla="*/ 2147483647 h 461"/>
              <a:gd name="T4" fmla="*/ 0 60000 65536"/>
              <a:gd name="T5" fmla="*/ 0 60000 65536"/>
              <a:gd name="T6" fmla="*/ 0 w 1"/>
              <a:gd name="T7" fmla="*/ 0 h 461"/>
              <a:gd name="T8" fmla="*/ 1 w 1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1">
                <a:moveTo>
                  <a:pt x="0" y="0"/>
                </a:moveTo>
                <a:lnTo>
                  <a:pt x="0" y="461"/>
                </a:lnTo>
              </a:path>
            </a:pathLst>
          </a:custGeom>
          <a:ln>
            <a:headEnd type="oval" w="sm" len="sm"/>
            <a:tailEnd type="triangle" w="sm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71" name="Freeform 58"/>
          <p:cNvSpPr>
            <a:spLocks/>
          </p:cNvSpPr>
          <p:nvPr/>
        </p:nvSpPr>
        <p:spPr bwMode="auto">
          <a:xfrm>
            <a:off x="6948488" y="836613"/>
            <a:ext cx="73025" cy="2520950"/>
          </a:xfrm>
          <a:custGeom>
            <a:avLst/>
            <a:gdLst>
              <a:gd name="T0" fmla="*/ 0 w 1"/>
              <a:gd name="T1" fmla="*/ 0 h 461"/>
              <a:gd name="T2" fmla="*/ 0 w 1"/>
              <a:gd name="T3" fmla="*/ 2147483647 h 461"/>
              <a:gd name="T4" fmla="*/ 0 60000 65536"/>
              <a:gd name="T5" fmla="*/ 0 60000 65536"/>
              <a:gd name="T6" fmla="*/ 0 w 1"/>
              <a:gd name="T7" fmla="*/ 0 h 461"/>
              <a:gd name="T8" fmla="*/ 1 w 1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1">
                <a:moveTo>
                  <a:pt x="0" y="0"/>
                </a:moveTo>
                <a:lnTo>
                  <a:pt x="0" y="461"/>
                </a:lnTo>
              </a:path>
            </a:pathLst>
          </a:custGeom>
          <a:ln>
            <a:headEnd type="oval" w="sm" len="sm"/>
            <a:tailEnd type="triangle" w="sm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72" name="Freeform 59"/>
          <p:cNvSpPr>
            <a:spLocks/>
          </p:cNvSpPr>
          <p:nvPr/>
        </p:nvSpPr>
        <p:spPr bwMode="auto">
          <a:xfrm>
            <a:off x="4572000" y="836613"/>
            <a:ext cx="73025" cy="2520950"/>
          </a:xfrm>
          <a:custGeom>
            <a:avLst/>
            <a:gdLst>
              <a:gd name="T0" fmla="*/ 0 w 1"/>
              <a:gd name="T1" fmla="*/ 0 h 461"/>
              <a:gd name="T2" fmla="*/ 0 w 1"/>
              <a:gd name="T3" fmla="*/ 2147483647 h 461"/>
              <a:gd name="T4" fmla="*/ 0 60000 65536"/>
              <a:gd name="T5" fmla="*/ 0 60000 65536"/>
              <a:gd name="T6" fmla="*/ 0 w 1"/>
              <a:gd name="T7" fmla="*/ 0 h 461"/>
              <a:gd name="T8" fmla="*/ 1 w 1"/>
              <a:gd name="T9" fmla="*/ 461 h 4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1">
                <a:moveTo>
                  <a:pt x="0" y="0"/>
                </a:moveTo>
                <a:lnTo>
                  <a:pt x="0" y="461"/>
                </a:lnTo>
              </a:path>
            </a:pathLst>
          </a:custGeom>
          <a:ln>
            <a:headEnd type="oval" w="sm" len="sm"/>
            <a:tailEnd type="triangle" w="sm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71670" y="1600200"/>
            <a:ext cx="6615130" cy="4525963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организмов</a:t>
            </a:r>
          </a:p>
          <a:p>
            <a:pPr>
              <a:buNone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относятся лишайники?   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</p:txBody>
      </p:sp>
      <p:pic>
        <p:nvPicPr>
          <p:cNvPr id="7" name="Picture 5" descr="P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14752"/>
            <a:ext cx="31877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Фото автора, можно приблизить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214818"/>
            <a:ext cx="2590800" cy="2643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6" descr="Na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525958"/>
            <a:ext cx="2319338" cy="233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65562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Внешнее строение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8982" cy="46910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Лишайники бывают самого разного цвета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Лишайники окрашены в широком диапазоне цветов от белого до ярко-жёлтого, коричневого, сиреневого, оранжевого,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зелёного, синего, серого, чёрного.</a:t>
            </a:r>
          </a:p>
          <a:p>
            <a:endParaRPr lang="ru-RU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49700" y="285728"/>
            <a:ext cx="4362450" cy="58579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лишайников.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72032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  лишайника представлено слоевищем. Слоевище состоит из множества переплетенных грибных нитей(гиф). Между ними одиночно или группами расположены клетки зеленых водорослей, а у некоторых лишайников – клетки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цианобактерий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1434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39700" y="642918"/>
            <a:ext cx="8824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лишайников по строению слоевища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19" name="_s1031"/>
          <p:cNvSpPr>
            <a:spLocks noChangeArrowheads="1"/>
          </p:cNvSpPr>
          <p:nvPr/>
        </p:nvSpPr>
        <p:spPr bwMode="auto">
          <a:xfrm>
            <a:off x="2916238" y="1500174"/>
            <a:ext cx="3201987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Лишайники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1763713" y="2565400"/>
            <a:ext cx="12239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4500563" y="25654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6084888" y="2492375"/>
            <a:ext cx="15113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95288" y="3573463"/>
            <a:ext cx="2117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накипные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6300788" y="3644900"/>
            <a:ext cx="2417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листоватые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419475" y="3357563"/>
            <a:ext cx="2210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кустистые</a:t>
            </a:r>
          </a:p>
        </p:txBody>
      </p:sp>
      <p:pic>
        <p:nvPicPr>
          <p:cNvPr id="9226" name="Picture 17" descr="Caloplaca_cer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292600"/>
            <a:ext cx="2592388" cy="1924050"/>
          </a:xfrm>
          <a:noFill/>
        </p:spPr>
      </p:pic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611188" y="6308725"/>
            <a:ext cx="1462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Калоплака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 Box 27"/>
          <p:cNvSpPr txBox="1">
            <a:spLocks noChangeArrowheads="1"/>
          </p:cNvSpPr>
          <p:nvPr/>
        </p:nvSpPr>
        <p:spPr bwMode="auto">
          <a:xfrm>
            <a:off x="7019925" y="6308725"/>
            <a:ext cx="1099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Фисция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0" name="Picture 34" descr="Cladonia pyxidata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4076700"/>
            <a:ext cx="2952750" cy="2214563"/>
          </a:xfrm>
          <a:noFill/>
        </p:spPr>
      </p:pic>
      <p:sp>
        <p:nvSpPr>
          <p:cNvPr id="9231" name="Text Box 37"/>
          <p:cNvSpPr txBox="1">
            <a:spLocks noChangeArrowheads="1"/>
          </p:cNvSpPr>
          <p:nvPr/>
        </p:nvSpPr>
        <p:spPr bwMode="auto">
          <a:xfrm>
            <a:off x="4067175" y="6308725"/>
            <a:ext cx="1335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Кладония</a:t>
            </a:r>
          </a:p>
        </p:txBody>
      </p:sp>
      <p:pic>
        <p:nvPicPr>
          <p:cNvPr id="16" name="Picture 9" descr="Physcia dubia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8625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273050"/>
            <a:ext cx="3500462" cy="11620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Накипные лишайники имеют вид корочки, тесно сросшейся с субстратом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1643050"/>
            <a:ext cx="3929058" cy="44831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11" name="Picture 10" descr="ксантория постенна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6"/>
            <a:ext cx="3214709" cy="28424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1" descr="петильгера ложная"/>
          <p:cNvPicPr>
            <a:picLocks noChangeAspect="1" noChangeArrowheads="1"/>
          </p:cNvPicPr>
          <p:nvPr/>
        </p:nvPicPr>
        <p:blipFill>
          <a:blip r:embed="rId3"/>
          <a:srcRect l="9091" r="14546"/>
          <a:stretch>
            <a:fillRect/>
          </a:stretch>
        </p:blipFill>
        <p:spPr bwMode="auto">
          <a:xfrm>
            <a:off x="5286380" y="3786190"/>
            <a:ext cx="3200400" cy="2913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9" descr="пертузария горькая"/>
          <p:cNvPicPr>
            <a:picLocks noChangeAspect="1" noChangeArrowheads="1"/>
          </p:cNvPicPr>
          <p:nvPr/>
        </p:nvPicPr>
        <p:blipFill>
          <a:blip r:embed="rId4"/>
          <a:srcRect b="10933"/>
          <a:stretch>
            <a:fillRect/>
          </a:stretch>
        </p:blipFill>
        <p:spPr bwMode="auto">
          <a:xfrm>
            <a:off x="642910" y="1857364"/>
            <a:ext cx="4071966" cy="39290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415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Цели урока:</vt:lpstr>
      <vt:lpstr>Презентация PowerPoint</vt:lpstr>
      <vt:lpstr>Среда обитания лишайников</vt:lpstr>
      <vt:lpstr>Проблемный вопрос</vt:lpstr>
      <vt:lpstr>     Внешнее строение</vt:lpstr>
      <vt:lpstr>Строение лишайников.</vt:lpstr>
      <vt:lpstr>Презентация PowerPoint</vt:lpstr>
      <vt:lpstr>Накипные лишайники имеют вид корочки, тесно сросшейся с субстратом</vt:lpstr>
      <vt:lpstr>У листоватых лишайников слоевище плоское, как пластинка</vt:lpstr>
      <vt:lpstr>Кустистые лишайники имеют вид кустика, прямостоячего или висячего.</vt:lpstr>
      <vt:lpstr>Жизнедеятельность лишайников.</vt:lpstr>
      <vt:lpstr>Вывод</vt:lpstr>
      <vt:lpstr>Значение лишайников. 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Оксана</cp:lastModifiedBy>
  <cp:revision>21</cp:revision>
  <dcterms:created xsi:type="dcterms:W3CDTF">2014-01-15T17:29:31Z</dcterms:created>
  <dcterms:modified xsi:type="dcterms:W3CDTF">2016-04-06T17:53:43Z</dcterms:modified>
</cp:coreProperties>
</file>